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62" r:id="rId6"/>
    <p:sldId id="269" r:id="rId7"/>
    <p:sldId id="263" r:id="rId8"/>
    <p:sldId id="264" r:id="rId9"/>
    <p:sldId id="258" r:id="rId10"/>
    <p:sldId id="265" r:id="rId11"/>
    <p:sldId id="259" r:id="rId12"/>
    <p:sldId id="271" r:id="rId13"/>
    <p:sldId id="260" r:id="rId14"/>
    <p:sldId id="268" r:id="rId15"/>
    <p:sldId id="266" r:id="rId16"/>
    <p:sldId id="26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74"/>
  </p:normalViewPr>
  <p:slideViewPr>
    <p:cSldViewPr snapToGrid="0" snapToObjects="1">
      <p:cViewPr varScale="1">
        <p:scale>
          <a:sx n="76" d="100"/>
          <a:sy n="76" d="100"/>
        </p:scale>
        <p:origin x="-224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/>
              <a:t>28/10/19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49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/>
              <a:t>28/10/19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564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/>
              <a:t>28/10/19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030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/>
              <a:t>28/10/19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51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/>
              <a:t>28/10/19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32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/>
              <a:t>28/10/19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90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/>
              <a:t>28/10/19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95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/>
              <a:t>28/10/19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122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/>
              <a:t>28/10/19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543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/>
              <a:t>28/10/19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6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/>
              <a:t>28/10/19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58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2356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7454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57671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6534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87171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19451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3597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35249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3741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98482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42303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61599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7060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94270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92593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65866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984930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06103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80445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455065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83685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26512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28144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32351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99646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69075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12149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83391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20265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65653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73921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2328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6238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746F7-0E33-394B-B79F-4FBE1D3A0C92}" type="datetimeFigureOut">
              <a:rPr lang="en-US" smtClean="0"/>
              <a:t>28/10/19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099E4-7CB3-404A-B5E7-31026126FD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96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8187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9718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746F7-0E33-394B-B79F-4FBE1D3A0C92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28/10/19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099E4-7CB3-404A-B5E7-31026126FD1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39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3000">
              <a:schemeClr val="accent6">
                <a:lumMod val="60000"/>
                <a:lumOff val="40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Hidden Transcripts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Oct 29,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727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3000">
              <a:schemeClr val="accent6">
                <a:lumMod val="60000"/>
                <a:lumOff val="40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Meeks – Narratives of Resistance (2000)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7042839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Question:  </a:t>
            </a:r>
          </a:p>
          <a:p>
            <a:pPr lvl="1"/>
            <a:r>
              <a:rPr lang="en-US" dirty="0" smtClean="0"/>
              <a:t>How to understand failed/inept rebellion?</a:t>
            </a:r>
          </a:p>
          <a:p>
            <a:pPr lvl="2"/>
            <a:r>
              <a:rPr lang="en-US" dirty="0" smtClean="0"/>
              <a:t>In a way that recognizes the ideas and actions of the public</a:t>
            </a:r>
          </a:p>
          <a:p>
            <a:r>
              <a:rPr lang="en-US" dirty="0" smtClean="0"/>
              <a:t>Why does this matter?</a:t>
            </a:r>
          </a:p>
          <a:p>
            <a:pPr lvl="1"/>
            <a:r>
              <a:rPr lang="en-US" dirty="0" smtClean="0"/>
              <a:t>Conventional understandings of revolution privilege elite ideas</a:t>
            </a:r>
          </a:p>
          <a:p>
            <a:pPr lvl="2"/>
            <a:r>
              <a:rPr lang="en-US" dirty="0" smtClean="0"/>
              <a:t>And see the public as passive recipients of ideas from elites</a:t>
            </a:r>
          </a:p>
          <a:p>
            <a:r>
              <a:rPr lang="en-US" dirty="0" smtClean="0"/>
              <a:t>At stake:</a:t>
            </a:r>
          </a:p>
          <a:p>
            <a:pPr lvl="1"/>
            <a:r>
              <a:rPr lang="en-US" dirty="0" smtClean="0"/>
              <a:t>Subaltern account of revolution</a:t>
            </a:r>
          </a:p>
          <a:p>
            <a:pPr lvl="2"/>
            <a:r>
              <a:rPr lang="en-US" dirty="0" smtClean="0"/>
              <a:t>Account of revolution told from vantage point of marginalized peoples often denied “voice”</a:t>
            </a:r>
            <a:endParaRPr lang="en-US" dirty="0"/>
          </a:p>
        </p:txBody>
      </p:sp>
      <p:pic>
        <p:nvPicPr>
          <p:cNvPr id="4" name="Picture 2" descr="http://www.mona.uwi.edu/library/sites/default/files/library/uploads/Professor-Brian-Meeks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388" y="1825625"/>
            <a:ext cx="192405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7938188" y="4492625"/>
            <a:ext cx="2819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r>
              <a:rPr lang="en-US" altLang="en-US" sz="1400"/>
              <a:t>Brian Meeks – Caribbean political economist</a:t>
            </a:r>
          </a:p>
        </p:txBody>
      </p:sp>
    </p:spTree>
    <p:extLst>
      <p:ext uri="{BB962C8B-B14F-4D97-AF65-F5344CB8AC3E}">
        <p14:creationId xmlns:p14="http://schemas.microsoft.com/office/powerpoint/2010/main" val="3803886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3000">
              <a:schemeClr val="accent6">
                <a:lumMod val="60000"/>
                <a:lumOff val="40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Henry Rebellion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7042839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Background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“</a:t>
            </a:r>
            <a:r>
              <a:rPr lang="en-US" dirty="0" err="1" smtClean="0"/>
              <a:t>Othering</a:t>
            </a:r>
            <a:r>
              <a:rPr lang="en-US" dirty="0" smtClean="0"/>
              <a:t>” of </a:t>
            </a:r>
            <a:r>
              <a:rPr lang="en-US" dirty="0" err="1" smtClean="0"/>
              <a:t>Rastafari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Non “brown bourgeoisie” forms of sociality</a:t>
            </a:r>
          </a:p>
          <a:p>
            <a:pPr lvl="2"/>
            <a:r>
              <a:rPr lang="en-US" dirty="0" smtClean="0"/>
              <a:t>Alternative values, dress, language, economy</a:t>
            </a:r>
          </a:p>
          <a:p>
            <a:pPr lvl="1"/>
            <a:r>
              <a:rPr lang="en-US" dirty="0" smtClean="0"/>
              <a:t>Viewed as security threat</a:t>
            </a:r>
          </a:p>
          <a:p>
            <a:pPr lvl="2"/>
            <a:r>
              <a:rPr lang="en-US" dirty="0" smtClean="0"/>
              <a:t>Vanguard of Marxism following 1959 Cuban revolution</a:t>
            </a:r>
          </a:p>
          <a:p>
            <a:pPr lvl="1"/>
            <a:r>
              <a:rPr lang="en-US" dirty="0" smtClean="0"/>
              <a:t>Targeted by police</a:t>
            </a:r>
          </a:p>
          <a:p>
            <a:pPr lvl="2"/>
            <a:r>
              <a:rPr lang="en-US" dirty="0" smtClean="0"/>
              <a:t>Beginning in 1930s, began arresting leaders, destroying camps</a:t>
            </a:r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7718226" y="5884896"/>
            <a:ext cx="2819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r>
              <a:rPr lang="en-US" altLang="en-US" sz="1400" dirty="0" smtClean="0">
                <a:solidFill>
                  <a:prstClr val="black"/>
                </a:solidFill>
              </a:rPr>
              <a:t>Claudius Henry</a:t>
            </a:r>
            <a:endParaRPr lang="en-US" altLang="en-US" sz="1400" dirty="0">
              <a:solidFill>
                <a:prstClr val="black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3515" y="651205"/>
            <a:ext cx="2656588" cy="515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849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3000">
              <a:schemeClr val="accent6">
                <a:lumMod val="60000"/>
                <a:lumOff val="40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Henry Rebellion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963292" cy="4351338"/>
          </a:xfrm>
        </p:spPr>
        <p:txBody>
          <a:bodyPr/>
          <a:lstStyle/>
          <a:p>
            <a:r>
              <a:rPr lang="en-US" dirty="0" smtClean="0"/>
              <a:t>Details:</a:t>
            </a:r>
          </a:p>
          <a:p>
            <a:pPr lvl="1"/>
            <a:r>
              <a:rPr lang="en-US" dirty="0" smtClean="0"/>
              <a:t>Key events:</a:t>
            </a:r>
          </a:p>
          <a:p>
            <a:pPr lvl="2"/>
            <a:r>
              <a:rPr lang="en-US" dirty="0" smtClean="0"/>
              <a:t>6 April 1961 – raid on African Reform Church of Claudius Henry</a:t>
            </a:r>
          </a:p>
          <a:p>
            <a:pPr lvl="3"/>
            <a:r>
              <a:rPr lang="en-US" dirty="0" smtClean="0"/>
              <a:t>Leaders, trainers arrive from US, May-June 1961</a:t>
            </a:r>
          </a:p>
          <a:p>
            <a:pPr lvl="2"/>
            <a:r>
              <a:rPr lang="en-US" dirty="0" smtClean="0"/>
              <a:t>20 June 1961 – raid on Ronald Henry’s Red Hill camp</a:t>
            </a:r>
          </a:p>
          <a:p>
            <a:pPr lvl="2"/>
            <a:r>
              <a:rPr lang="en-US" dirty="0" smtClean="0"/>
              <a:t>27 June 1961 – Ronald Henry and three followers apprehended</a:t>
            </a:r>
          </a:p>
          <a:p>
            <a:pPr lvl="3"/>
            <a:endParaRPr lang="en-US" dirty="0"/>
          </a:p>
        </p:txBody>
      </p:sp>
      <p:pic>
        <p:nvPicPr>
          <p:cNvPr id="1026" name="Picture 2" descr="mage resu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620" y="1690688"/>
            <a:ext cx="4619090" cy="301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262280" y="4828854"/>
            <a:ext cx="44254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Front-page news in the Gleaner: the most significant threat to post-1938 Jamaican state legitimacy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11705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3000">
              <a:schemeClr val="accent6">
                <a:lumMod val="60000"/>
                <a:lumOff val="40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Henry Rebellion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107130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But beneath </a:t>
            </a:r>
            <a:r>
              <a:rPr lang="en-US" dirty="0"/>
              <a:t>these events</a:t>
            </a:r>
            <a:r>
              <a:rPr lang="is-IS" dirty="0"/>
              <a:t>…</a:t>
            </a:r>
          </a:p>
          <a:p>
            <a:pPr lvl="1"/>
            <a:r>
              <a:rPr lang="is-IS" dirty="0"/>
              <a:t>Ongoing </a:t>
            </a:r>
            <a:r>
              <a:rPr lang="is-IS" dirty="0" smtClean="0"/>
              <a:t>clandestine cross</a:t>
            </a:r>
            <a:r>
              <a:rPr lang="is-IS" dirty="0"/>
              <a:t>-country planning of revolution</a:t>
            </a:r>
          </a:p>
          <a:p>
            <a:pPr lvl="2"/>
            <a:r>
              <a:rPr lang="en-US" dirty="0"/>
              <a:t>C. Henry – </a:t>
            </a:r>
            <a:r>
              <a:rPr lang="en-US" dirty="0" smtClean="0"/>
              <a:t>letter of support </a:t>
            </a:r>
            <a:r>
              <a:rPr lang="en-US" dirty="0"/>
              <a:t>for Cuban </a:t>
            </a:r>
            <a:r>
              <a:rPr lang="en-US" dirty="0" smtClean="0"/>
              <a:t>Revolution</a:t>
            </a:r>
          </a:p>
          <a:p>
            <a:pPr lvl="2"/>
            <a:r>
              <a:rPr lang="en-US" dirty="0" smtClean="0"/>
              <a:t>Close ties with Rastafarian sects</a:t>
            </a:r>
          </a:p>
          <a:p>
            <a:pPr lvl="3"/>
            <a:r>
              <a:rPr lang="en-US" dirty="0" smtClean="0"/>
              <a:t>NB: important role in pan-African, anti-colonial movements</a:t>
            </a:r>
          </a:p>
          <a:p>
            <a:pPr lvl="2"/>
            <a:r>
              <a:rPr lang="en-US" dirty="0" smtClean="0"/>
              <a:t>Recruitment of American participants</a:t>
            </a:r>
          </a:p>
          <a:p>
            <a:pPr lvl="3"/>
            <a:r>
              <a:rPr lang="en-US" dirty="0" smtClean="0"/>
              <a:t>On premise of retaking “African” colony</a:t>
            </a:r>
          </a:p>
          <a:p>
            <a:pPr lvl="2"/>
            <a:r>
              <a:rPr lang="en-US" dirty="0" smtClean="0"/>
              <a:t>Stockpiling arms</a:t>
            </a:r>
          </a:p>
          <a:p>
            <a:pPr lvl="2"/>
            <a:r>
              <a:rPr lang="en-US" dirty="0" smtClean="0"/>
              <a:t>Training recruits</a:t>
            </a:r>
            <a:endParaRPr lang="en-US" dirty="0"/>
          </a:p>
          <a:p>
            <a:r>
              <a:rPr lang="en-US" dirty="0" smtClean="0"/>
              <a:t>How to read these events?</a:t>
            </a:r>
            <a:endParaRPr lang="en-US" dirty="0"/>
          </a:p>
        </p:txBody>
      </p:sp>
      <p:pic>
        <p:nvPicPr>
          <p:cNvPr id="2050" name="Picture 2" descr="mage result for fighters of the land and freedom arm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830" y="1690688"/>
            <a:ext cx="3810000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459038" y="3796400"/>
            <a:ext cx="3614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Fighters of the Kenyan Land and Freedom Army (1940s-1960s): important influence on militant Rastafari in Jamaica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456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3000">
              <a:schemeClr val="accent6">
                <a:lumMod val="60000"/>
                <a:lumOff val="40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charset="-128"/>
              </a:rPr>
              <a:t>‘Hidden transcripts’ of resistance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838200" y="1600201"/>
            <a:ext cx="7088188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3000" dirty="0" smtClean="0">
                <a:ea typeface="ＭＳ Ｐゴシック" charset="-128"/>
              </a:rPr>
              <a:t>Sympathetic </a:t>
            </a:r>
            <a:r>
              <a:rPr lang="en-US" altLang="en-US" sz="3000" dirty="0">
                <a:ea typeface="ＭＳ Ｐゴシック" charset="-128"/>
              </a:rPr>
              <a:t>critique of Antonio Gramsci’s understanding of consent</a:t>
            </a:r>
          </a:p>
          <a:p>
            <a:pPr lvl="1">
              <a:lnSpc>
                <a:spcPct val="80000"/>
              </a:lnSpc>
            </a:pPr>
            <a:r>
              <a:rPr lang="en-US" altLang="en-US" sz="2600" dirty="0"/>
              <a:t>Gramsci: working class </a:t>
            </a:r>
            <a:r>
              <a:rPr lang="en-US" altLang="en-US" sz="2600" i="1" dirty="0"/>
              <a:t>consent</a:t>
            </a:r>
            <a:r>
              <a:rPr lang="en-US" altLang="en-US" sz="2600" dirty="0"/>
              <a:t> to their domination</a:t>
            </a:r>
          </a:p>
          <a:p>
            <a:pPr lvl="1">
              <a:lnSpc>
                <a:spcPct val="80000"/>
              </a:lnSpc>
            </a:pPr>
            <a:r>
              <a:rPr lang="en-US" altLang="en-US" sz="2600" dirty="0"/>
              <a:t>Consent produced through </a:t>
            </a:r>
            <a:r>
              <a:rPr lang="en-US" altLang="en-US" sz="2600" dirty="0" smtClean="0"/>
              <a:t>ideology</a:t>
            </a:r>
          </a:p>
          <a:p>
            <a:pPr lvl="2">
              <a:lnSpc>
                <a:spcPct val="80000"/>
              </a:lnSpc>
            </a:pPr>
            <a:r>
              <a:rPr lang="en-US" altLang="en-US" sz="2200" dirty="0" smtClean="0"/>
              <a:t>Organic ideology: beliefs, worldview that “naturally” grows out of dominant political economic system</a:t>
            </a:r>
          </a:p>
          <a:p>
            <a:pPr lvl="2">
              <a:lnSpc>
                <a:spcPct val="80000"/>
              </a:lnSpc>
            </a:pPr>
            <a:r>
              <a:rPr lang="en-US" altLang="en-US" sz="2200" dirty="0" smtClean="0"/>
              <a:t>Contradictory ideology: alternative set of beliefs, practices imposed from “outside”</a:t>
            </a:r>
          </a:p>
          <a:p>
            <a:pPr lvl="1">
              <a:lnSpc>
                <a:spcPct val="80000"/>
              </a:lnSpc>
            </a:pPr>
            <a:r>
              <a:rPr lang="en-US" altLang="en-US" sz="2600" dirty="0" smtClean="0"/>
              <a:t>But there are limits</a:t>
            </a:r>
            <a:r>
              <a:rPr lang="is-IS" altLang="en-US" sz="2600" dirty="0" smtClean="0"/>
              <a:t>…</a:t>
            </a:r>
            <a:endParaRPr lang="en-US" altLang="en-US" sz="2600" dirty="0"/>
          </a:p>
        </p:txBody>
      </p:sp>
      <p:pic>
        <p:nvPicPr>
          <p:cNvPr id="15364" name="Picture 4" descr="http://www.thecommentator.com/system/articles/inner_pictures/000/001/200/original/f4cd5348cbb2166f7b3732bf610e69694944e9b1.jpg?13494541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319" y="1600201"/>
            <a:ext cx="300355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Box 3"/>
          <p:cNvSpPr txBox="1">
            <a:spLocks noChangeArrowheads="1"/>
          </p:cNvSpPr>
          <p:nvPr/>
        </p:nvSpPr>
        <p:spPr bwMode="auto">
          <a:xfrm>
            <a:off x="8785591" y="5095876"/>
            <a:ext cx="1889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dirty="0"/>
              <a:t>Antonio Gramsci</a:t>
            </a:r>
          </a:p>
        </p:txBody>
      </p:sp>
    </p:spTree>
    <p:extLst>
      <p:ext uri="{BB962C8B-B14F-4D97-AF65-F5344CB8AC3E}">
        <p14:creationId xmlns:p14="http://schemas.microsoft.com/office/powerpoint/2010/main" val="1171893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3000">
              <a:schemeClr val="accent6">
                <a:lumMod val="60000"/>
                <a:lumOff val="40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Gramsci</a:t>
            </a:r>
            <a:r>
              <a:rPr lang="is-IS" dirty="0" smtClean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“Consent,” “contradictory consciousness” both suggest that marginalized populations </a:t>
            </a:r>
            <a:r>
              <a:rPr lang="en-US" i="1" dirty="0" smtClean="0"/>
              <a:t>are not active participants </a:t>
            </a:r>
            <a:r>
              <a:rPr lang="en-US" dirty="0" smtClean="0"/>
              <a:t>in shaping revolutionary action</a:t>
            </a:r>
          </a:p>
          <a:p>
            <a:pPr lvl="1"/>
            <a:r>
              <a:rPr lang="en-US" dirty="0" smtClean="0"/>
              <a:t>Assume that the movement from reformism to revolution will be driven by intellectual elites</a:t>
            </a:r>
          </a:p>
          <a:p>
            <a:pPr lvl="1"/>
            <a:r>
              <a:rPr lang="en-US" dirty="0" smtClean="0"/>
              <a:t>But this obviously goes against the history of resistance in both the wider colonial world and in the Caribbean </a:t>
            </a:r>
          </a:p>
          <a:p>
            <a:r>
              <a:rPr lang="en-US" dirty="0" smtClean="0"/>
              <a:t>Alternative: “hidden transcripts”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18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3000">
              <a:schemeClr val="accent6">
                <a:lumMod val="60000"/>
                <a:lumOff val="40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charset="-128"/>
              </a:rPr>
              <a:t>Public Transcript</a:t>
            </a:r>
            <a:endParaRPr lang="en-US" altLang="en-US" dirty="0">
              <a:ea typeface="ＭＳ Ｐゴシック" charset="-128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553627" y="1600201"/>
            <a:ext cx="6717123" cy="4752975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dirty="0">
                <a:ea typeface="ＭＳ Ｐゴシック" charset="-128"/>
              </a:rPr>
              <a:t>Scott: </a:t>
            </a:r>
            <a:r>
              <a:rPr lang="en-US" altLang="en-US" i="1" dirty="0">
                <a:ea typeface="ＭＳ Ｐゴシック" charset="-128"/>
              </a:rPr>
              <a:t>appearance</a:t>
            </a:r>
            <a:r>
              <a:rPr lang="en-US" altLang="en-US" dirty="0">
                <a:ea typeface="ＭＳ Ｐゴシック" charset="-128"/>
              </a:rPr>
              <a:t> of consent is strategic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ea typeface="ＭＳ Ｐゴシック" charset="-128"/>
              </a:rPr>
              <a:t>Resistance occurs in situations of considerable power imbalance</a:t>
            </a:r>
          </a:p>
          <a:p>
            <a:pPr lvl="2">
              <a:lnSpc>
                <a:spcPct val="80000"/>
              </a:lnSpc>
            </a:pPr>
            <a:r>
              <a:rPr lang="en-US" altLang="en-US" dirty="0">
                <a:ea typeface="ＭＳ Ｐゴシック" charset="-128"/>
              </a:rPr>
              <a:t>Dominant power could exterminate resistance</a:t>
            </a:r>
          </a:p>
          <a:p>
            <a:pPr lvl="2">
              <a:lnSpc>
                <a:spcPct val="80000"/>
              </a:lnSpc>
            </a:pPr>
            <a:endParaRPr lang="en-US" altLang="en-US" sz="1600" dirty="0">
              <a:ea typeface="ＭＳ Ｐゴシック" charset="-128"/>
            </a:endParaRPr>
          </a:p>
          <a:p>
            <a:pPr>
              <a:lnSpc>
                <a:spcPct val="80000"/>
              </a:lnSpc>
            </a:pPr>
            <a:r>
              <a:rPr lang="en-US" altLang="en-US" dirty="0" smtClean="0">
                <a:ea typeface="ＭＳ Ｐゴシック" charset="-128"/>
              </a:rPr>
              <a:t>Appearance of consent occurs in official/public transcript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>
                <a:ea typeface="ＭＳ Ｐゴシック" charset="-128"/>
              </a:rPr>
              <a:t>Performance of “proper” roles, attitudes, behaviors, responsibilities for both rulers and ruled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>
                <a:ea typeface="ＭＳ Ｐゴシック" charset="-128"/>
              </a:rPr>
              <a:t>Reinforces rulers’ vision of ideal social reality</a:t>
            </a:r>
          </a:p>
          <a:p>
            <a:pPr lvl="2">
              <a:lnSpc>
                <a:spcPct val="80000"/>
              </a:lnSpc>
            </a:pPr>
            <a:r>
              <a:rPr lang="en-US" altLang="en-US" dirty="0" smtClean="0">
                <a:ea typeface="ＭＳ Ｐゴシック" charset="-128"/>
              </a:rPr>
              <a:t>E.g.: Plantation society relied on </a:t>
            </a:r>
            <a:r>
              <a:rPr lang="en-US" altLang="en-US" dirty="0" err="1">
                <a:ea typeface="ＭＳ Ｐゴシック" charset="-128"/>
              </a:rPr>
              <a:t>O</a:t>
            </a:r>
            <a:r>
              <a:rPr lang="en-US" altLang="en-US" dirty="0" err="1" smtClean="0">
                <a:ea typeface="ＭＳ Ｐゴシック" charset="-128"/>
              </a:rPr>
              <a:t>thering</a:t>
            </a:r>
            <a:r>
              <a:rPr lang="en-US" altLang="en-US" dirty="0" smtClean="0">
                <a:ea typeface="ＭＳ Ｐゴシック" charset="-128"/>
              </a:rPr>
              <a:t> to construct roles</a:t>
            </a:r>
            <a:r>
              <a:rPr lang="mr-IN" altLang="en-US" dirty="0" smtClean="0">
                <a:ea typeface="ＭＳ Ｐゴシック" charset="-128"/>
              </a:rPr>
              <a:t>…</a:t>
            </a:r>
            <a:endParaRPr lang="en-US" altLang="en-US" dirty="0" smtClean="0">
              <a:ea typeface="ＭＳ Ｐゴシック" charset="-128"/>
            </a:endParaRPr>
          </a:p>
          <a:p>
            <a:pPr lvl="2">
              <a:lnSpc>
                <a:spcPct val="80000"/>
              </a:lnSpc>
            </a:pPr>
            <a:r>
              <a:rPr lang="en-US" altLang="en-US" dirty="0">
                <a:ea typeface="ＭＳ Ｐゴシック" charset="-128"/>
              </a:rPr>
              <a:t>W</a:t>
            </a:r>
            <a:r>
              <a:rPr lang="en-US" altLang="en-US" dirty="0" smtClean="0">
                <a:ea typeface="ＭＳ Ｐゴシック" charset="-128"/>
              </a:rPr>
              <a:t>hat was the public transcript for slaves, freed slaves? 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>
                <a:ea typeface="ＭＳ Ｐゴシック" charset="-128"/>
              </a:rPr>
              <a:t>BUT: </a:t>
            </a:r>
            <a:r>
              <a:rPr lang="en-US" altLang="en-US" i="1" dirty="0" smtClean="0">
                <a:ea typeface="ＭＳ Ｐゴシック" charset="-128"/>
              </a:rPr>
              <a:t>public transcript are “performed”</a:t>
            </a:r>
            <a:endParaRPr lang="en-US" altLang="en-US" dirty="0" smtClean="0">
              <a:ea typeface="ＭＳ Ｐゴシック" charset="-128"/>
            </a:endParaRPr>
          </a:p>
          <a:p>
            <a:pPr lvl="1">
              <a:lnSpc>
                <a:spcPct val="80000"/>
              </a:lnSpc>
            </a:pPr>
            <a:endParaRPr lang="en-US" altLang="en-US" sz="2000" dirty="0"/>
          </a:p>
        </p:txBody>
      </p:sp>
      <p:pic>
        <p:nvPicPr>
          <p:cNvPr id="16388" name="Picture 4" descr="http://ecx.images-amazon.com/images/I/41QoGoe36aL._SX316_BO1,204,203,200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3283" y="1027906"/>
            <a:ext cx="30289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3578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3000">
              <a:schemeClr val="accent6">
                <a:lumMod val="60000"/>
                <a:lumOff val="40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charset="-128"/>
              </a:rPr>
              <a:t>Resistance occurs in ‘hidden </a:t>
            </a:r>
            <a:r>
              <a:rPr lang="en-US" altLang="en-US" dirty="0">
                <a:ea typeface="ＭＳ Ｐゴシック" charset="-128"/>
              </a:rPr>
              <a:t>transcripts’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553627" y="1600201"/>
            <a:ext cx="10800173" cy="47529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dirty="0" smtClean="0">
                <a:ea typeface="ＭＳ Ｐゴシック" charset="-128"/>
              </a:rPr>
              <a:t>Resistance occurs in the hidden transcript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>
                <a:ea typeface="ＭＳ Ｐゴシック" charset="-128"/>
              </a:rPr>
              <a:t>Strategically use prescribed roles, language of the master to resist </a:t>
            </a:r>
          </a:p>
          <a:p>
            <a:pPr lvl="2">
              <a:lnSpc>
                <a:spcPct val="80000"/>
              </a:lnSpc>
            </a:pPr>
            <a:r>
              <a:rPr lang="en-US" altLang="en-US" dirty="0" smtClean="0">
                <a:ea typeface="ＭＳ Ｐゴシック" charset="-128"/>
              </a:rPr>
              <a:t>E.g., “</a:t>
            </a:r>
            <a:r>
              <a:rPr lang="en-US" altLang="en-US" dirty="0" err="1" smtClean="0">
                <a:ea typeface="ＭＳ Ｐゴシック" charset="-128"/>
              </a:rPr>
              <a:t>r</a:t>
            </a:r>
            <a:r>
              <a:rPr lang="en-US" dirty="0" err="1" smtClean="0"/>
              <a:t>umour</a:t>
            </a:r>
            <a:r>
              <a:rPr lang="en-US" dirty="0"/>
              <a:t>, gossip, disguises, linguistic tricks, metaphors, euphemisms, folktales, ritual gestures, </a:t>
            </a:r>
            <a:r>
              <a:rPr lang="en-US" dirty="0" smtClean="0"/>
              <a:t>anonymity” (Scott, 137)</a:t>
            </a:r>
          </a:p>
          <a:p>
            <a:pPr lvl="2">
              <a:lnSpc>
                <a:spcPct val="80000"/>
              </a:lnSpc>
            </a:pPr>
            <a:r>
              <a:rPr lang="en-US" dirty="0" smtClean="0"/>
              <a:t>Express through conversations, folklore, jokes, songs, etc., in “offstage” sites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>
                <a:ea typeface="ＭＳ Ｐゴシック" charset="-128"/>
              </a:rPr>
              <a:t>Cultural, psychic space of alternative value systems</a:t>
            </a:r>
          </a:p>
          <a:p>
            <a:pPr lvl="2">
              <a:lnSpc>
                <a:spcPct val="80000"/>
              </a:lnSpc>
            </a:pPr>
            <a:r>
              <a:rPr lang="en-US" altLang="en-US" dirty="0" smtClean="0">
                <a:ea typeface="ＭＳ Ｐゴシック" charset="-128"/>
              </a:rPr>
              <a:t>“</a:t>
            </a:r>
            <a:r>
              <a:rPr lang="en-US" dirty="0"/>
              <a:t>a veiled discourse of dignity and self-assertion within the public transcript… in which ideological resistance is disguised, muted and veiled for safety’s </a:t>
            </a:r>
            <a:r>
              <a:rPr lang="en-US" dirty="0" smtClean="0"/>
              <a:t>sake” (Scott, 137)</a:t>
            </a:r>
            <a:endParaRPr lang="en-US" altLang="en-US" dirty="0" smtClean="0">
              <a:ea typeface="ＭＳ Ｐゴシック" charset="-128"/>
            </a:endParaRPr>
          </a:p>
          <a:p>
            <a:pPr lvl="1">
              <a:lnSpc>
                <a:spcPct val="80000"/>
              </a:lnSpc>
            </a:pPr>
            <a:endParaRPr lang="en-US" alt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344" y="4302439"/>
            <a:ext cx="5948837" cy="235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850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3000">
              <a:schemeClr val="accent6">
                <a:lumMod val="60000"/>
                <a:lumOff val="40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charset="-128"/>
              </a:rPr>
              <a:t>Hidden </a:t>
            </a:r>
            <a:r>
              <a:rPr lang="en-US" altLang="en-US" dirty="0" smtClean="0">
                <a:ea typeface="ＭＳ Ｐゴシック" charset="-128"/>
              </a:rPr>
              <a:t>Transcripts</a:t>
            </a:r>
            <a:endParaRPr lang="en-US" altLang="en-US" dirty="0">
              <a:ea typeface="ＭＳ Ｐゴシック" charset="-128"/>
            </a:endParaRP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505495" cy="4351338"/>
          </a:xfrm>
        </p:spPr>
        <p:txBody>
          <a:bodyPr>
            <a:normAutofit/>
          </a:bodyPr>
          <a:lstStyle/>
          <a:p>
            <a:r>
              <a:rPr lang="en-US" altLang="en-US" sz="2400" dirty="0">
                <a:ea typeface="ＭＳ Ｐゴシック" charset="-128"/>
              </a:rPr>
              <a:t>Hidden transcripts signal the presence of multiple, co-existent life-worlds in the present</a:t>
            </a:r>
          </a:p>
          <a:p>
            <a:pPr lvl="1"/>
            <a:r>
              <a:rPr lang="en-US" altLang="en-US" sz="2000" dirty="0" smtClean="0"/>
              <a:t>Categories</a:t>
            </a:r>
            <a:r>
              <a:rPr lang="en-US" altLang="en-US" sz="2000" dirty="0"/>
              <a:t>, practices, and performances can have multiple and divergent meanings at one and the same </a:t>
            </a:r>
            <a:r>
              <a:rPr lang="en-US" altLang="en-US" sz="2000" dirty="0" smtClean="0"/>
              <a:t>time</a:t>
            </a:r>
          </a:p>
          <a:p>
            <a:pPr lvl="1"/>
            <a:r>
              <a:rPr lang="en-US" altLang="en-US" sz="2000" dirty="0"/>
              <a:t>What appears deferential (or incompetent) in the dominant transcript can be an act of resistance in the hidden </a:t>
            </a:r>
            <a:r>
              <a:rPr lang="en-US" altLang="en-US" sz="2000" dirty="0" smtClean="0"/>
              <a:t>transcript</a:t>
            </a:r>
          </a:p>
          <a:p>
            <a:pPr lvl="1"/>
            <a:r>
              <a:rPr lang="en-US" altLang="en-US" sz="2000" dirty="0" smtClean="0"/>
              <a:t>NB: connects with Caribbean as “hybrid” space</a:t>
            </a:r>
            <a:endParaRPr lang="en-US" altLang="en-US" sz="2000" dirty="0"/>
          </a:p>
          <a:p>
            <a:pPr lvl="1"/>
            <a:endParaRPr lang="en-US" alt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6324" y="1690688"/>
            <a:ext cx="4136856" cy="29182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60154" y="4608899"/>
            <a:ext cx="3603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Cover art for </a:t>
            </a:r>
            <a:r>
              <a:rPr lang="en-US" dirty="0" err="1" smtClean="0"/>
              <a:t>Akosua</a:t>
            </a:r>
            <a:r>
              <a:rPr lang="en-US" dirty="0" smtClean="0"/>
              <a:t> </a:t>
            </a:r>
            <a:r>
              <a:rPr lang="en-US" dirty="0" err="1" smtClean="0"/>
              <a:t>Adoma</a:t>
            </a:r>
            <a:r>
              <a:rPr lang="en-US" dirty="0" smtClean="0"/>
              <a:t> </a:t>
            </a:r>
            <a:r>
              <a:rPr lang="en-US" dirty="0" err="1" smtClean="0"/>
              <a:t>Owusu’s</a:t>
            </a:r>
            <a:r>
              <a:rPr lang="en-US" dirty="0" smtClean="0"/>
              <a:t> “</a:t>
            </a:r>
            <a:r>
              <a:rPr lang="en-US" dirty="0" err="1" smtClean="0"/>
              <a:t>Kwaku</a:t>
            </a:r>
            <a:r>
              <a:rPr lang="en-US" dirty="0" smtClean="0"/>
              <a:t> </a:t>
            </a:r>
            <a:r>
              <a:rPr lang="en-US" dirty="0" err="1" smtClean="0"/>
              <a:t>Anansi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013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3000">
              <a:schemeClr val="accent6">
                <a:lumMod val="60000"/>
                <a:lumOff val="40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charset="-128"/>
              </a:rPr>
              <a:t>Hidden </a:t>
            </a:r>
            <a:r>
              <a:rPr lang="en-US" altLang="en-US" dirty="0" smtClean="0">
                <a:ea typeface="ＭＳ Ｐゴシック" charset="-128"/>
              </a:rPr>
              <a:t>Transcripts</a:t>
            </a:r>
            <a:endParaRPr lang="en-US" altLang="en-US" dirty="0">
              <a:ea typeface="ＭＳ Ｐゴシック" charset="-128"/>
            </a:endParaRP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838200" y="1532583"/>
            <a:ext cx="6147266" cy="4351338"/>
          </a:xfrm>
        </p:spPr>
        <p:txBody>
          <a:bodyPr/>
          <a:lstStyle/>
          <a:p>
            <a:pPr marL="457200" lvl="1" indent="0">
              <a:buNone/>
            </a:pPr>
            <a:endParaRPr lang="en-US" altLang="en-US" sz="2000" dirty="0"/>
          </a:p>
          <a:p>
            <a:pPr>
              <a:lnSpc>
                <a:spcPct val="80000"/>
              </a:lnSpc>
            </a:pPr>
            <a:r>
              <a:rPr lang="en-US" altLang="en-US" sz="2200" dirty="0" smtClean="0">
                <a:ea typeface="ＭＳ Ｐゴシック" charset="-128"/>
              </a:rPr>
              <a:t>Marginalized peoples inhabit </a:t>
            </a:r>
            <a:r>
              <a:rPr lang="en-US" altLang="en-US" sz="2200" i="1" dirty="0" smtClean="0">
                <a:ea typeface="ＭＳ Ｐゴシック" charset="-128"/>
              </a:rPr>
              <a:t>multiple</a:t>
            </a:r>
            <a:r>
              <a:rPr lang="en-US" altLang="en-US" sz="2200" dirty="0" smtClean="0">
                <a:ea typeface="ＭＳ Ｐゴシック" charset="-128"/>
              </a:rPr>
              <a:t> worlds</a:t>
            </a:r>
          </a:p>
          <a:p>
            <a:pPr lvl="1">
              <a:lnSpc>
                <a:spcPct val="80000"/>
              </a:lnSpc>
            </a:pPr>
            <a:r>
              <a:rPr lang="en-US" altLang="en-US" sz="2000" i="1" dirty="0" smtClean="0"/>
              <a:t>Same</a:t>
            </a:r>
            <a:r>
              <a:rPr lang="en-US" altLang="en-US" sz="2000" dirty="0" smtClean="0"/>
              <a:t> action can have very </a:t>
            </a:r>
            <a:r>
              <a:rPr lang="en-US" altLang="en-US" sz="2000" i="1" dirty="0" smtClean="0"/>
              <a:t>different</a:t>
            </a:r>
            <a:r>
              <a:rPr lang="en-US" altLang="en-US" sz="2000" dirty="0" smtClean="0"/>
              <a:t> meanings in the dominant and hidden transcript</a:t>
            </a:r>
          </a:p>
          <a:p>
            <a:pPr lvl="1">
              <a:lnSpc>
                <a:spcPct val="80000"/>
              </a:lnSpc>
            </a:pPr>
            <a:r>
              <a:rPr lang="en-US" altLang="en-US" sz="2000" i="1" dirty="0" smtClean="0"/>
              <a:t>Preserves space for resistance in the face of overwhelming power</a:t>
            </a:r>
          </a:p>
          <a:p>
            <a:pPr lvl="1">
              <a:lnSpc>
                <a:spcPct val="80000"/>
              </a:lnSpc>
            </a:pPr>
            <a:endParaRPr lang="en-US" altLang="en-US" sz="2000" i="1" dirty="0"/>
          </a:p>
          <a:p>
            <a:r>
              <a:rPr lang="en-US" altLang="en-US" sz="2200" dirty="0">
                <a:ea typeface="ＭＳ Ｐゴシック" charset="-128"/>
              </a:rPr>
              <a:t>Enables us to rethink the significance of ‘spectacular’ uprisings</a:t>
            </a:r>
            <a:r>
              <a:rPr lang="is-IS" altLang="en-US" sz="2200" dirty="0">
                <a:ea typeface="ＭＳ Ｐゴシック" charset="-128"/>
              </a:rPr>
              <a:t>…</a:t>
            </a:r>
            <a:endParaRPr lang="en-US" altLang="en-US" sz="2200" dirty="0">
              <a:ea typeface="ＭＳ Ｐゴシック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2335" y="1690688"/>
            <a:ext cx="3659508" cy="456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067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3000">
              <a:schemeClr val="accent6">
                <a:lumMod val="60000"/>
                <a:lumOff val="40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Henry Rebellion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603194" cy="435133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How is the Henry Rebellion an expression of Jamaica’s hidden transcript?</a:t>
            </a:r>
          </a:p>
          <a:p>
            <a:pPr lvl="1"/>
            <a:r>
              <a:rPr lang="en-US" dirty="0" smtClean="0"/>
              <a:t>Or, “transcript from below”?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What was the “official transcript” of Jamaican order?</a:t>
            </a:r>
          </a:p>
          <a:p>
            <a:pPr lvl="1"/>
            <a:r>
              <a:rPr lang="en-US" dirty="0" smtClean="0"/>
              <a:t>Collective identity?</a:t>
            </a:r>
          </a:p>
          <a:p>
            <a:pPr lvl="1"/>
            <a:r>
              <a:rPr lang="en-US" dirty="0" smtClean="0"/>
              <a:t>Political institutions?</a:t>
            </a:r>
          </a:p>
          <a:p>
            <a:pPr lvl="1"/>
            <a:r>
              <a:rPr lang="en-US" dirty="0"/>
              <a:t>Economic </a:t>
            </a:r>
            <a:r>
              <a:rPr lang="en-US" dirty="0" smtClean="0"/>
              <a:t>strategy?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How did Henry subvert the official transcript?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412" y="1690688"/>
            <a:ext cx="2546111" cy="37808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73602" y="5564045"/>
            <a:ext cx="33801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Attempting to ”domesticate” the anti-colonial Other: British report on the Rastafari movement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408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73000">
              <a:schemeClr val="accent6">
                <a:lumMod val="60000"/>
                <a:lumOff val="40000"/>
              </a:schemeClr>
            </a:gs>
            <a:gs pos="100000">
              <a:schemeClr val="tx1">
                <a:lumMod val="50000"/>
                <a:lumOff val="50000"/>
              </a:schemeClr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History of Jamaica’s Hidden Transcript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1"/>
            <a:ext cx="6391514" cy="40608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Jamaican history has been driven by the periodic emergence of resistance outside the hidden transcript </a:t>
            </a:r>
          </a:p>
          <a:p>
            <a:pPr lvl="1">
              <a:defRPr/>
            </a:pPr>
            <a:r>
              <a:rPr lang="en-US" dirty="0" smtClean="0"/>
              <a:t>1865 </a:t>
            </a:r>
            <a:r>
              <a:rPr lang="en-US" dirty="0" err="1" smtClean="0"/>
              <a:t>Morant</a:t>
            </a:r>
            <a:r>
              <a:rPr lang="en-US" dirty="0" smtClean="0"/>
              <a:t> Bay Rebellion </a:t>
            </a:r>
            <a:r>
              <a:rPr lang="en-US" dirty="0" smtClean="0">
                <a:sym typeface="Wingdings"/>
              </a:rPr>
              <a:t>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sym typeface="Wingdings"/>
              </a:rPr>
              <a:t>    (brown) bourgeois nationalism</a:t>
            </a:r>
          </a:p>
          <a:p>
            <a:pPr lvl="1">
              <a:defRPr/>
            </a:pPr>
            <a:r>
              <a:rPr lang="en-US" dirty="0" smtClean="0">
                <a:sym typeface="Wingdings"/>
              </a:rPr>
              <a:t>1938 labor riots  </a:t>
            </a:r>
          </a:p>
          <a:p>
            <a:pPr lvl="1">
              <a:buFontTx/>
              <a:buNone/>
              <a:defRPr/>
            </a:pPr>
            <a:r>
              <a:rPr lang="en-US" dirty="0" smtClean="0">
                <a:sym typeface="Wingdings"/>
              </a:rPr>
              <a:t>    </a:t>
            </a:r>
            <a:r>
              <a:rPr lang="en-US" dirty="0" err="1" smtClean="0">
                <a:sym typeface="Wingdings"/>
              </a:rPr>
              <a:t>clientelist</a:t>
            </a:r>
            <a:r>
              <a:rPr lang="en-US" dirty="0" smtClean="0">
                <a:sym typeface="Wingdings"/>
              </a:rPr>
              <a:t> political party system</a:t>
            </a:r>
          </a:p>
          <a:p>
            <a:pPr lvl="1">
              <a:defRPr/>
            </a:pPr>
            <a:r>
              <a:rPr lang="en-US" dirty="0" smtClean="0">
                <a:sym typeface="Wingdings"/>
              </a:rPr>
              <a:t>1970s democratic socialism  </a:t>
            </a:r>
          </a:p>
          <a:p>
            <a:pPr marL="457200" lvl="1" indent="0">
              <a:buNone/>
              <a:defRPr/>
            </a:pPr>
            <a:r>
              <a:rPr lang="en-US" dirty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   neoliberal structural adjustment</a:t>
            </a:r>
            <a:endParaRPr lang="en-US" dirty="0">
              <a:sym typeface="Wingdings"/>
            </a:endParaRPr>
          </a:p>
          <a:p>
            <a:pPr marL="457200" lvl="1" indent="0">
              <a:buNone/>
              <a:defRPr/>
            </a:pPr>
            <a:endParaRPr lang="en-US" dirty="0" smtClean="0">
              <a:sym typeface="Wingdings"/>
            </a:endParaRPr>
          </a:p>
        </p:txBody>
      </p:sp>
      <p:sp>
        <p:nvSpPr>
          <p:cNvPr id="17413" name="TextBox 7"/>
          <p:cNvSpPr txBox="1">
            <a:spLocks noChangeArrowheads="1"/>
          </p:cNvSpPr>
          <p:nvPr/>
        </p:nvSpPr>
        <p:spPr bwMode="auto">
          <a:xfrm>
            <a:off x="7155085" y="4023312"/>
            <a:ext cx="403143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r>
              <a:rPr lang="en-US" altLang="en-US" sz="1400" dirty="0" err="1"/>
              <a:t>Morant</a:t>
            </a:r>
            <a:r>
              <a:rPr lang="en-US" altLang="en-US" sz="1400" dirty="0"/>
              <a:t> Bay </a:t>
            </a:r>
            <a:r>
              <a:rPr lang="en-US" altLang="en-US" sz="1400" dirty="0" smtClean="0"/>
              <a:t>rebellion (1865, above); </a:t>
            </a:r>
            <a:endParaRPr lang="en-US" altLang="en-US" sz="1400" dirty="0"/>
          </a:p>
          <a:p>
            <a:pPr algn="r"/>
            <a:r>
              <a:rPr lang="en-US" altLang="en-US" sz="1400" dirty="0" smtClean="0"/>
              <a:t>Michael Manley with his rod of correction (below) </a:t>
            </a:r>
            <a:endParaRPr lang="en-US" alt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2178" y="1600201"/>
            <a:ext cx="3714338" cy="23562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7549" y="4761976"/>
            <a:ext cx="3788967" cy="209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583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879</Words>
  <Application>Microsoft Macintosh PowerPoint</Application>
  <PresentationFormat>Custom</PresentationFormat>
  <Paragraphs>110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Office Theme</vt:lpstr>
      <vt:lpstr>1_Office Theme</vt:lpstr>
      <vt:lpstr>2_Office Theme</vt:lpstr>
      <vt:lpstr>3_Office Theme</vt:lpstr>
      <vt:lpstr>Hidden Transcripts</vt:lpstr>
      <vt:lpstr>Meeks – Narratives of Resistance (2000)</vt:lpstr>
      <vt:lpstr>The Henry Rebellion</vt:lpstr>
      <vt:lpstr>The Henry Rebellion</vt:lpstr>
      <vt:lpstr>The Henry Rebellion</vt:lpstr>
      <vt:lpstr>‘Hidden transcripts’ of resistance</vt:lpstr>
      <vt:lpstr>Problems with Gramsci…</vt:lpstr>
      <vt:lpstr>Public Transcript</vt:lpstr>
      <vt:lpstr>Resistance occurs in ‘hidden transcripts’</vt:lpstr>
      <vt:lpstr>Hidden Transcripts</vt:lpstr>
      <vt:lpstr>Hidden Transcripts</vt:lpstr>
      <vt:lpstr>The Henry Rebellion</vt:lpstr>
      <vt:lpstr>History of Jamaica’s Hidden Transcript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Kevin Grove</cp:lastModifiedBy>
  <cp:revision>15</cp:revision>
  <dcterms:created xsi:type="dcterms:W3CDTF">2016-10-24T19:52:43Z</dcterms:created>
  <dcterms:modified xsi:type="dcterms:W3CDTF">2019-10-29T01:18:16Z</dcterms:modified>
</cp:coreProperties>
</file>